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329" r:id="rId2"/>
    <p:sldId id="313" r:id="rId3"/>
    <p:sldId id="345" r:id="rId4"/>
    <p:sldId id="339" r:id="rId5"/>
    <p:sldId id="346" r:id="rId6"/>
    <p:sldId id="349" r:id="rId7"/>
    <p:sldId id="343" r:id="rId8"/>
    <p:sldId id="344" r:id="rId9"/>
    <p:sldId id="348" r:id="rId10"/>
  </p:sldIdLst>
  <p:sldSz cx="9144000" cy="6858000" type="screen4x3"/>
  <p:notesSz cx="6811963" cy="994568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0036" autoAdjust="0"/>
  </p:normalViewPr>
  <p:slideViewPr>
    <p:cSldViewPr>
      <p:cViewPr varScale="1">
        <p:scale>
          <a:sx n="99" d="100"/>
          <a:sy n="99" d="100"/>
        </p:scale>
        <p:origin x="1866" y="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51850" cy="497285"/>
          </a:xfrm>
          <a:prstGeom prst="rect">
            <a:avLst/>
          </a:prstGeom>
        </p:spPr>
        <p:txBody>
          <a:bodyPr vert="horz" lIns="91733" tIns="45866" rIns="91733" bIns="45866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8537" y="0"/>
            <a:ext cx="2951850" cy="497285"/>
          </a:xfrm>
          <a:prstGeom prst="rect">
            <a:avLst/>
          </a:prstGeom>
        </p:spPr>
        <p:txBody>
          <a:bodyPr vert="horz" lIns="91733" tIns="45866" rIns="91733" bIns="45866" rtlCol="0"/>
          <a:lstStyle>
            <a:lvl1pPr algn="r">
              <a:defRPr sz="1200"/>
            </a:lvl1pPr>
          </a:lstStyle>
          <a:p>
            <a:fld id="{8049C730-90ED-4F84-919A-6BC67802CBA3}" type="datetimeFigureOut">
              <a:rPr lang="ru-RU" smtClean="0"/>
              <a:t>08.08.2023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9163" y="746125"/>
            <a:ext cx="4973637" cy="372903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733" tIns="45866" rIns="91733" bIns="45866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1197" y="4724203"/>
            <a:ext cx="5449570" cy="4475560"/>
          </a:xfrm>
          <a:prstGeom prst="rect">
            <a:avLst/>
          </a:prstGeom>
        </p:spPr>
        <p:txBody>
          <a:bodyPr vert="horz" lIns="91733" tIns="45866" rIns="91733" bIns="45866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6678"/>
            <a:ext cx="2951850" cy="497285"/>
          </a:xfrm>
          <a:prstGeom prst="rect">
            <a:avLst/>
          </a:prstGeom>
        </p:spPr>
        <p:txBody>
          <a:bodyPr vert="horz" lIns="91733" tIns="45866" rIns="91733" bIns="45866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8537" y="9446678"/>
            <a:ext cx="2951850" cy="497285"/>
          </a:xfrm>
          <a:prstGeom prst="rect">
            <a:avLst/>
          </a:prstGeom>
        </p:spPr>
        <p:txBody>
          <a:bodyPr vert="horz" lIns="91733" tIns="45866" rIns="91733" bIns="45866" rtlCol="0" anchor="b"/>
          <a:lstStyle>
            <a:lvl1pPr algn="r">
              <a:defRPr sz="1200"/>
            </a:lvl1pPr>
          </a:lstStyle>
          <a:p>
            <a:fld id="{DA401457-17FA-4230-8BC6-2AB453A5E92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8182275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401457-17FA-4230-8BC6-2AB453A5E927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560606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401457-17FA-4230-8BC6-2AB453A5E927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739089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351300-699C-4105-84D8-383B483EAE88}" type="datetime1">
              <a:rPr lang="ru-RU" smtClean="0"/>
              <a:t>08.08.2023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7C2A44-EF1C-40C3-82E6-41817CBF2DF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904961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B7D06B-7674-4DFF-B592-A1B350FE4077}" type="datetime1">
              <a:rPr lang="ru-RU" smtClean="0"/>
              <a:t>08.08.2023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7C2A44-EF1C-40C3-82E6-41817CBF2DF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465696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F07877-CC0E-4895-B09E-F432C0BBD901}" type="datetime1">
              <a:rPr lang="ru-RU" smtClean="0"/>
              <a:t>08.08.2023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7C2A44-EF1C-40C3-82E6-41817CBF2DF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54631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A2A84F-095A-49F7-8E40-1E1D4D35E0F3}" type="datetime1">
              <a:rPr lang="ru-RU" smtClean="0"/>
              <a:t>08.08.2023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7C2A44-EF1C-40C3-82E6-41817CBF2DF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27130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E02626-9EB4-4788-9B54-7C51636DCEDF}" type="datetime1">
              <a:rPr lang="ru-RU" smtClean="0"/>
              <a:t>08.08.2023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7C2A44-EF1C-40C3-82E6-41817CBF2DF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528621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2B38A4-2753-440D-A3CE-6B6126F62C1E}" type="datetime1">
              <a:rPr lang="ru-RU" smtClean="0"/>
              <a:t>08.08.2023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7C2A44-EF1C-40C3-82E6-41817CBF2DF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591007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2097D3-AF70-4E3A-B876-CBF20ED43173}" type="datetime1">
              <a:rPr lang="ru-RU" smtClean="0"/>
              <a:t>08.08.2023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7C2A44-EF1C-40C3-82E6-41817CBF2DF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97791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952BB0-E4C7-4F9D-9024-3CFC1D2CFA7B}" type="datetime1">
              <a:rPr lang="ru-RU" smtClean="0"/>
              <a:t>08.08.2023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7C2A44-EF1C-40C3-82E6-41817CBF2DF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599630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D6A2C2-A568-4F14-B463-A3D1E717C47C}" type="datetime1">
              <a:rPr lang="ru-RU" smtClean="0"/>
              <a:t>08.08.2023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7C2A44-EF1C-40C3-82E6-41817CBF2DF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658669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C5A01D-AE3D-40B2-85C6-7CBC6B831D3E}" type="datetime1">
              <a:rPr lang="ru-RU" smtClean="0"/>
              <a:t>08.08.2023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7C2A44-EF1C-40C3-82E6-41817CBF2DF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201727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3B3B54-D067-4AD7-A492-344EF789B0E3}" type="datetime1">
              <a:rPr lang="ru-RU" smtClean="0"/>
              <a:t>08.08.2023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7C2A44-EF1C-40C3-82E6-41817CBF2DF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431954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E67860-6EBD-405C-81B9-F4FF1DF48E2E}" type="datetime1">
              <a:rPr lang="ru-RU" smtClean="0"/>
              <a:t>08.08.2023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7C2A44-EF1C-40C3-82E6-41817CBF2DF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706079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3969" y="136526"/>
            <a:ext cx="8229600" cy="916210"/>
          </a:xfrm>
        </p:spPr>
        <p:txBody>
          <a:bodyPr>
            <a:noAutofit/>
          </a:bodyPr>
          <a:lstStyle/>
          <a:p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Международный опыт применения Горизонтального мониторинга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70774" y="1052736"/>
            <a:ext cx="8316026" cy="4929411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2400" dirty="0">
                <a:latin typeface="Calibri" panose="020F0502020204030204" pitchFamily="34" charset="0"/>
                <a:cs typeface="Calibri" panose="020F0502020204030204" pitchFamily="34" charset="0"/>
              </a:rPr>
              <a:t>Впервые программа Горизонтального мониторинга (ГМ) была внедрена в Нидерландах в 2005 г. Ее целью было повышение прозрачности деятельности крупных транснациональных корпораций для Налоговой службы Нидерландов в обмен на то, чтобы их налоговые декларации подвергались менее тщательной проверке со стороны ведомства. </a:t>
            </a:r>
          </a:p>
          <a:p>
            <a:pPr marL="0" indent="0" algn="just">
              <a:buNone/>
            </a:pPr>
            <a:r>
              <a:rPr lang="ru-RU" sz="2400" dirty="0">
                <a:latin typeface="Calibri" panose="020F0502020204030204" pitchFamily="34" charset="0"/>
                <a:cs typeface="Calibri" panose="020F0502020204030204" pitchFamily="34" charset="0"/>
              </a:rPr>
              <a:t>В настоящее время около 30 стран мира перешли или переходят от </a:t>
            </a:r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традиционного</a:t>
            </a:r>
            <a:r>
              <a:rPr lang="ru-RU" sz="2400" dirty="0">
                <a:latin typeface="Calibri" panose="020F0502020204030204" pitchFamily="34" charset="0"/>
                <a:cs typeface="Calibri" panose="020F0502020204030204" pitchFamily="34" charset="0"/>
              </a:rPr>
              <a:t> режима налогового контроля в виде налоговых проверок к Горизонтальному мониторингу (ГМ), основанному на принципах информационного взаимовыгодного сотрудничества.</a:t>
            </a:r>
          </a:p>
          <a:p>
            <a:pPr marL="0" indent="0" algn="just">
              <a:buNone/>
            </a:pPr>
            <a:endParaRPr lang="ru-RU" sz="23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7C2A44-EF1C-40C3-82E6-41817CBF2DFD}" type="slidenum">
              <a:rPr lang="ru-RU" sz="1800" smtClean="0">
                <a:latin typeface="Calibri" panose="020F0502020204030204" pitchFamily="34" charset="0"/>
                <a:cs typeface="Calibri" panose="020F0502020204030204" pitchFamily="34" charset="0"/>
              </a:rPr>
              <a:t>1</a:t>
            </a:fld>
            <a:endParaRPr lang="ru-RU" sz="18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7776892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188640"/>
            <a:ext cx="8640960" cy="720080"/>
          </a:xfrm>
        </p:spPr>
        <p:txBody>
          <a:bodyPr>
            <a:noAutofit/>
          </a:bodyPr>
          <a:lstStyle/>
          <a:p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Нормативно-правовая основа для применения ГМ в Республике Казахстан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914400"/>
            <a:ext cx="8363272" cy="5441950"/>
          </a:xfrm>
        </p:spPr>
        <p:txBody>
          <a:bodyPr>
            <a:noAutofit/>
          </a:bodyPr>
          <a:lstStyle/>
          <a:p>
            <a:pPr algn="just">
              <a:buFont typeface="Symbol" panose="05050102010706020507" pitchFamily="18" charset="2"/>
              <a:buChar char=""/>
            </a:pPr>
            <a:r>
              <a:rPr lang="ru-RU" sz="2400" dirty="0">
                <a:latin typeface="Calibri" panose="020F0502020204030204" pitchFamily="34" charset="0"/>
                <a:cs typeface="Calibri" panose="020F0502020204030204" pitchFamily="34" charset="0"/>
              </a:rPr>
              <a:t>Налоговый кодекс от 25 декабря 2017 года №121-</a:t>
            </a:r>
            <a:r>
              <a:rPr 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VI </a:t>
            </a:r>
            <a:r>
              <a:rPr lang="ru-RU" sz="2400" dirty="0">
                <a:latin typeface="Calibri" panose="020F0502020204030204" pitchFamily="34" charset="0"/>
                <a:cs typeface="Calibri" panose="020F0502020204030204" pitchFamily="34" charset="0"/>
              </a:rPr>
              <a:t>ЗРК (далее – Налоговый кодекс РК)</a:t>
            </a:r>
          </a:p>
          <a:p>
            <a:pPr algn="just">
              <a:buFont typeface="Symbol" panose="05050102010706020507" pitchFamily="18" charset="2"/>
              <a:buChar char=""/>
            </a:pPr>
            <a:r>
              <a:rPr lang="ru-RU" sz="2400" dirty="0">
                <a:latin typeface="Calibri" panose="020F0502020204030204" pitchFamily="34" charset="0"/>
                <a:cs typeface="Calibri" panose="020F0502020204030204" pitchFamily="34" charset="0"/>
              </a:rPr>
              <a:t>Приказ МФ РК от 7 декабря 2018 года №1060 О некоторых вопросах горизонтального мониторинга (далее – Приказ №1060) </a:t>
            </a:r>
          </a:p>
          <a:p>
            <a:pPr algn="just">
              <a:buFont typeface="Symbol" panose="05050102010706020507" pitchFamily="18" charset="2"/>
              <a:buChar char=""/>
            </a:pPr>
            <a:r>
              <a:rPr lang="ru-RU" sz="2400" dirty="0">
                <a:latin typeface="Calibri" panose="020F0502020204030204" pitchFamily="34" charset="0"/>
                <a:cs typeface="Calibri" panose="020F0502020204030204" pitchFamily="34" charset="0"/>
              </a:rPr>
              <a:t>Правила проведения пилотного проекта по горизонтальному мониторингу, утвержденные приказом и.о. Министра финансов Республики Казахстан от 01 июля 2020 года №648 (далее – Правила)</a:t>
            </a:r>
          </a:p>
          <a:p>
            <a:pPr marL="269875" indent="-269875" algn="just">
              <a:buNone/>
            </a:pPr>
            <a:r>
              <a:rPr 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    </a:t>
            </a:r>
          </a:p>
          <a:p>
            <a:pPr marL="269875" indent="-269875" algn="just">
              <a:buNone/>
            </a:pPr>
            <a:r>
              <a:rPr 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    </a:t>
            </a:r>
            <a:r>
              <a:rPr lang="ru-RU" sz="2400" dirty="0">
                <a:latin typeface="Calibri" panose="020F0502020204030204" pitchFamily="34" charset="0"/>
                <a:cs typeface="Calibri" panose="020F0502020204030204" pitchFamily="34" charset="0"/>
              </a:rPr>
              <a:t>Таким образом, с 1 января 2019 года в Налоговом кодексе </a:t>
            </a:r>
            <a:r>
              <a:rPr 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     </a:t>
            </a:r>
            <a:r>
              <a:rPr lang="ru-RU" sz="2400" dirty="0">
                <a:latin typeface="Calibri" panose="020F0502020204030204" pitchFamily="34" charset="0"/>
                <a:cs typeface="Calibri" panose="020F0502020204030204" pitchFamily="34" charset="0"/>
              </a:rPr>
              <a:t>действуют нормы по Горизонтальному мониторингу, которые носят общий характер (статьи 131 – 133 Налогового кодекса).</a:t>
            </a:r>
          </a:p>
          <a:p>
            <a:pPr marL="0" indent="0">
              <a:buNone/>
            </a:pPr>
            <a:b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</a:br>
            <a:endParaRPr lang="ru-RU" sz="2400" b="1" dirty="0">
              <a:solidFill>
                <a:srgbClr val="00206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7C2A44-EF1C-40C3-82E6-41817CBF2DFD}" type="slidenum">
              <a:rPr lang="ru-RU" sz="1800" smtClean="0">
                <a:latin typeface="Calibri" panose="020F0502020204030204" pitchFamily="34" charset="0"/>
                <a:cs typeface="Calibri" panose="020F0502020204030204" pitchFamily="34" charset="0"/>
              </a:rPr>
              <a:t>2</a:t>
            </a:fld>
            <a:endParaRPr lang="ru-RU" sz="18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1587563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404664"/>
            <a:ext cx="8229600" cy="5721499"/>
          </a:xfrm>
        </p:spPr>
        <p:txBody>
          <a:bodyPr>
            <a:normAutofit/>
          </a:bodyPr>
          <a:lstStyle/>
          <a:p>
            <a:pPr marL="179387" lvl="1" indent="0" algn="just">
              <a:lnSpc>
                <a:spcPct val="110000"/>
              </a:lnSpc>
              <a:spcBef>
                <a:spcPts val="0"/>
              </a:spcBef>
              <a:buNone/>
            </a:pPr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Главой государства поставлена задача в рамках принятия нового Налогового кодекса обеспечить </a:t>
            </a:r>
            <a:r>
              <a:rPr lang="ru-RU" sz="2400" dirty="0">
                <a:latin typeface="Calibri" panose="020F0502020204030204" pitchFamily="34" charset="0"/>
                <a:cs typeface="Calibri" panose="020F0502020204030204" pitchFamily="34" charset="0"/>
              </a:rPr>
              <a:t>справедливое, прозрачное, предсказуемое налогообложение, предусматривающее, в том числе:</a:t>
            </a:r>
          </a:p>
          <a:p>
            <a:pPr marL="179387" lvl="1" indent="0" algn="just">
              <a:lnSpc>
                <a:spcPct val="110000"/>
              </a:lnSpc>
              <a:spcBef>
                <a:spcPts val="0"/>
              </a:spcBef>
              <a:buNone/>
            </a:pPr>
            <a:r>
              <a:rPr lang="ru-RU" sz="2400" dirty="0">
                <a:latin typeface="Calibri" panose="020F0502020204030204" pitchFamily="34" charset="0"/>
                <a:cs typeface="Calibri" panose="020F0502020204030204" pitchFamily="34" charset="0"/>
              </a:rPr>
              <a:t>- обновление налогового администрирования;</a:t>
            </a:r>
          </a:p>
          <a:p>
            <a:pPr marL="179387" lvl="1" indent="0" algn="just">
              <a:lnSpc>
                <a:spcPct val="110000"/>
              </a:lnSpc>
              <a:spcBef>
                <a:spcPts val="0"/>
              </a:spcBef>
              <a:buNone/>
            </a:pPr>
            <a:r>
              <a:rPr 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- </a:t>
            </a:r>
            <a:r>
              <a:rPr lang="ru-RU" sz="2400" dirty="0">
                <a:latin typeface="Calibri" panose="020F0502020204030204" pitchFamily="34" charset="0"/>
                <a:cs typeface="Calibri" panose="020F0502020204030204" pitchFamily="34" charset="0"/>
              </a:rPr>
              <a:t>обеспечение максимально возможной цифровизации налогового контроля;</a:t>
            </a:r>
          </a:p>
          <a:p>
            <a:pPr marL="0" indent="182563" algn="just">
              <a:lnSpc>
                <a:spcPct val="110000"/>
              </a:lnSpc>
              <a:spcBef>
                <a:spcPts val="0"/>
              </a:spcBef>
              <a:buNone/>
            </a:pPr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Цель Горизонтального мониторинга:</a:t>
            </a:r>
          </a:p>
          <a:p>
            <a:pPr marL="179387" lvl="1" indent="0" algn="just">
              <a:lnSpc>
                <a:spcPct val="110000"/>
              </a:lnSpc>
              <a:spcBef>
                <a:spcPts val="0"/>
              </a:spcBef>
              <a:buNone/>
            </a:pPr>
            <a:r>
              <a:rPr 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- </a:t>
            </a:r>
            <a:r>
              <a:rPr lang="ru-RU" sz="2400" dirty="0">
                <a:latin typeface="Calibri" panose="020F0502020204030204" pitchFamily="34" charset="0"/>
                <a:cs typeface="Calibri" panose="020F0502020204030204" pitchFamily="34" charset="0"/>
              </a:rPr>
              <a:t>переход от стандартной налоговой проверки к мониторингу исполнения налоговых обязательств на основе обмена информацией и документами;</a:t>
            </a:r>
          </a:p>
          <a:p>
            <a:pPr marL="179387" lvl="1" indent="0" algn="just">
              <a:lnSpc>
                <a:spcPct val="110000"/>
              </a:lnSpc>
              <a:spcBef>
                <a:spcPts val="0"/>
              </a:spcBef>
              <a:buNone/>
            </a:pPr>
            <a:r>
              <a:rPr 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- </a:t>
            </a:r>
            <a:r>
              <a:rPr lang="ru-RU" sz="2400" dirty="0">
                <a:latin typeface="Calibri" panose="020F0502020204030204" pitchFamily="34" charset="0"/>
                <a:cs typeface="Calibri" panose="020F0502020204030204" pitchFamily="34" charset="0"/>
              </a:rPr>
              <a:t>цифровизация информационного взаимодействия между налогоплательщиком и налоговым органом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7C2A44-EF1C-40C3-82E6-41817CBF2DFD}" type="slidenum">
              <a:rPr lang="ru-RU" sz="1800" smtClean="0">
                <a:latin typeface="Calibri" panose="020F0502020204030204" pitchFamily="34" charset="0"/>
                <a:cs typeface="Calibri" panose="020F0502020204030204" pitchFamily="34" charset="0"/>
              </a:rPr>
              <a:t>3</a:t>
            </a:fld>
            <a:endParaRPr lang="ru-RU" sz="18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9338129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55576" y="476672"/>
            <a:ext cx="7931224" cy="5400600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endParaRPr lang="ru-RU" sz="24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 algn="just">
              <a:buNone/>
            </a:pPr>
            <a:r>
              <a:rPr lang="ru-RU" sz="2400" dirty="0">
                <a:latin typeface="Calibri" panose="020F0502020204030204" pitchFamily="34" charset="0"/>
                <a:cs typeface="Calibri" panose="020F0502020204030204" pitchFamily="34" charset="0"/>
              </a:rPr>
              <a:t>С 2020 года началась реализация Пилотного проекта по ГМ. </a:t>
            </a:r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Цель Пилотного проекта </a:t>
            </a:r>
            <a:r>
              <a:rPr lang="ru-RU" sz="2400" dirty="0">
                <a:latin typeface="Calibri" panose="020F0502020204030204" pitchFamily="34" charset="0"/>
                <a:cs typeface="Calibri" panose="020F0502020204030204" pitchFamily="34" charset="0"/>
              </a:rPr>
              <a:t>– подготовка требований КГД к автоматизации налогового учета и системе внутреннего контроля (СВК) налогоплательщиков, информационным системам взаимодействия с КГД </a:t>
            </a:r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для максимально цифрового общения при осуществлении налогового контроля</a:t>
            </a:r>
            <a:r>
              <a:rPr lang="ru-RU" sz="2400" dirty="0"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</a:p>
          <a:p>
            <a:pPr marL="0" indent="0" algn="just">
              <a:buNone/>
            </a:pPr>
            <a:endParaRPr lang="ru-RU" sz="24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 algn="just">
              <a:buNone/>
            </a:pPr>
            <a:r>
              <a:rPr lang="ru-RU" sz="2400" dirty="0">
                <a:latin typeface="Calibri" panose="020F0502020204030204" pitchFamily="34" charset="0"/>
                <a:cs typeface="Calibri" panose="020F0502020204030204" pitchFamily="34" charset="0"/>
              </a:rPr>
              <a:t>Однако, </a:t>
            </a:r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Правила проведения  пилотного проекта </a:t>
            </a:r>
            <a:r>
              <a:rPr lang="ru-RU" sz="2400" dirty="0">
                <a:latin typeface="Calibri" panose="020F0502020204030204" pitchFamily="34" charset="0"/>
                <a:cs typeface="Calibri" panose="020F0502020204030204" pitchFamily="34" charset="0"/>
              </a:rPr>
              <a:t>по горизонтальному мониторингу </a:t>
            </a:r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описывают процедурные вопросы</a:t>
            </a:r>
          </a:p>
          <a:p>
            <a:pPr marL="0" indent="0" algn="just">
              <a:buNone/>
            </a:pPr>
            <a:endParaRPr lang="ru-RU" sz="24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 algn="just">
              <a:buNone/>
            </a:pPr>
            <a:endParaRPr lang="ru-RU" sz="23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7C2A44-EF1C-40C3-82E6-41817CBF2DFD}" type="slidenum">
              <a:rPr lang="ru-RU" sz="1800" smtClean="0">
                <a:latin typeface="Calibri" panose="020F0502020204030204" pitchFamily="34" charset="0"/>
                <a:cs typeface="Calibri" panose="020F0502020204030204" pitchFamily="34" charset="0"/>
              </a:rPr>
              <a:t>4</a:t>
            </a:fld>
            <a:endParaRPr lang="ru-RU" sz="18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8861538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504056"/>
          </a:xfrm>
        </p:spPr>
        <p:txBody>
          <a:bodyPr>
            <a:normAutofit/>
          </a:bodyPr>
          <a:lstStyle/>
          <a:p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Горизонтальный мониторинг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692696"/>
            <a:ext cx="8229600" cy="5433467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2400" dirty="0">
                <a:latin typeface="Calibri" panose="020F0502020204030204" pitchFamily="34" charset="0"/>
                <a:cs typeface="Calibri" panose="020F0502020204030204" pitchFamily="34" charset="0"/>
              </a:rPr>
              <a:t>Методическая основа построения данных и их анализа:</a:t>
            </a:r>
          </a:p>
          <a:p>
            <a:pPr marL="447675" indent="-268288" algn="just">
              <a:buFont typeface="+mj-lt"/>
              <a:buAutoNum type="arabicParenR"/>
              <a:tabLst>
                <a:tab pos="357188" algn="l"/>
              </a:tabLst>
            </a:pPr>
            <a:r>
              <a:rPr lang="ru-RU" sz="2400" dirty="0">
                <a:latin typeface="Calibri" panose="020F0502020204030204" pitchFamily="34" charset="0"/>
                <a:cs typeface="Calibri" panose="020F0502020204030204" pitchFamily="34" charset="0"/>
              </a:rPr>
              <a:t>обеспечение </a:t>
            </a:r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связей</a:t>
            </a:r>
            <a:r>
              <a:rPr lang="ru-RU" sz="2400" dirty="0">
                <a:latin typeface="Calibri" panose="020F0502020204030204" pitchFamily="34" charset="0"/>
                <a:cs typeface="Calibri" panose="020F0502020204030204" pitchFamily="34" charset="0"/>
              </a:rPr>
              <a:t> между первичными документами, регистрами бухгалтерского учета, регистрами налогового учета и формами налоговой отчетности;</a:t>
            </a:r>
          </a:p>
          <a:p>
            <a:pPr marL="457200" indent="-277813" algn="just">
              <a:buFont typeface="+mj-lt"/>
              <a:buAutoNum type="arabicParenR"/>
            </a:pPr>
            <a:r>
              <a:rPr lang="ru-RU" sz="2400" dirty="0">
                <a:latin typeface="Calibri" panose="020F0502020204030204" pitchFamily="34" charset="0"/>
                <a:cs typeface="Calibri" panose="020F0502020204030204" pitchFamily="34" charset="0"/>
              </a:rPr>
              <a:t>построение системы внутреннего контроля </a:t>
            </a:r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(СВК) </a:t>
            </a:r>
            <a:r>
              <a:rPr lang="ru-RU" sz="2400" dirty="0">
                <a:latin typeface="Calibri" panose="020F0502020204030204" pitchFamily="34" charset="0"/>
                <a:cs typeface="Calibri" panose="020F0502020204030204" pitchFamily="34" charset="0"/>
              </a:rPr>
              <a:t>в сфере налогового, бухгалтерского и иных видов учетов (в части исполнения налогового законодательства). СВК – это  непрерывный процесс, являющийся основой системы подтверждения достоверности данных налогового учета налогоплательщика. 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7C2A44-EF1C-40C3-82E6-41817CBF2DFD}" type="slidenum">
              <a:rPr lang="ru-RU" sz="1800" smtClean="0">
                <a:latin typeface="Calibri" panose="020F0502020204030204" pitchFamily="34" charset="0"/>
                <a:cs typeface="Calibri" panose="020F0502020204030204" pitchFamily="34" charset="0"/>
              </a:rPr>
              <a:t>5</a:t>
            </a:fld>
            <a:endParaRPr lang="ru-RU" sz="18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5990350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260648"/>
            <a:ext cx="8568952" cy="6095702"/>
          </a:xfrm>
        </p:spPr>
        <p:txBody>
          <a:bodyPr anchor="t">
            <a:normAutofit lnSpcReduction="10000"/>
          </a:bodyPr>
          <a:lstStyle/>
          <a:p>
            <a:pPr marL="0" indent="269875">
              <a:buNone/>
            </a:pPr>
            <a:r>
              <a:rPr lang="ru-RU" sz="2400" dirty="0">
                <a:latin typeface="Calibri" panose="020F0502020204030204" pitchFamily="34" charset="0"/>
                <a:cs typeface="Calibri" panose="020F0502020204030204" pitchFamily="34" charset="0"/>
              </a:rPr>
              <a:t>Целью обязательного применения СВК в ГМ является: </a:t>
            </a:r>
          </a:p>
          <a:p>
            <a:pPr marL="538163" indent="-538163" algn="just">
              <a:buNone/>
            </a:pPr>
            <a:r>
              <a:rPr lang="ru-RU" sz="2400" dirty="0">
                <a:latin typeface="Calibri" panose="020F0502020204030204" pitchFamily="34" charset="0"/>
                <a:cs typeface="Calibri" panose="020F0502020204030204" pitchFamily="34" charset="0"/>
              </a:rPr>
              <a:t>    - интеграция процедур СВК в сфере налогового учета в финансово-хозяйственную деятельность налогоплательщика;</a:t>
            </a:r>
          </a:p>
          <a:p>
            <a:pPr marL="441325" indent="-179388" algn="just">
              <a:buNone/>
            </a:pPr>
            <a:r>
              <a:rPr lang="ru-RU" sz="2400" dirty="0">
                <a:latin typeface="Calibri" panose="020F0502020204030204" pitchFamily="34" charset="0"/>
                <a:cs typeface="Calibri" panose="020F0502020204030204" pitchFamily="34" charset="0"/>
              </a:rPr>
              <a:t>- повышение качества данных об объектах налогообложения и объектах, связанных с налогообложением налогоплательщика;</a:t>
            </a:r>
          </a:p>
          <a:p>
            <a:pPr marL="441325" indent="-261938" algn="just">
              <a:buNone/>
            </a:pPr>
            <a:r>
              <a:rPr lang="ru-RU" sz="2400" dirty="0">
                <a:latin typeface="Calibri" panose="020F0502020204030204" pitchFamily="34" charset="0"/>
                <a:cs typeface="Calibri" panose="020F0502020204030204" pitchFamily="34" charset="0"/>
              </a:rPr>
              <a:t> - обеспечение правильности, своевременности и полноты исполнения налоговых обязательств налогоплательщиком.                           </a:t>
            </a:r>
          </a:p>
          <a:p>
            <a:pPr marL="441325" indent="-261938" algn="just">
              <a:buNone/>
            </a:pPr>
            <a:r>
              <a:rPr lang="ru-RU" sz="2400" dirty="0">
                <a:latin typeface="Calibri" panose="020F0502020204030204" pitchFamily="34" charset="0"/>
                <a:cs typeface="Calibri" panose="020F0502020204030204" pitchFamily="34" charset="0"/>
              </a:rPr>
              <a:t> 3) использование механизмов анализа данных </a:t>
            </a:r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DRILL UP </a:t>
            </a:r>
            <a:r>
              <a:rPr lang="ru-RU" sz="2400" dirty="0">
                <a:latin typeface="Calibri" panose="020F0502020204030204" pitchFamily="34" charset="0"/>
                <a:cs typeface="Calibri" panose="020F0502020204030204" pitchFamily="34" charset="0"/>
              </a:rPr>
              <a:t>(переход вверх по направлению от детального представления данных к агрегированным показателям) и DRILL DOWN (детализация информации путем перехода от более общего к частному).</a:t>
            </a:r>
          </a:p>
          <a:p>
            <a:pPr marL="441325" indent="-179388" algn="just">
              <a:buNone/>
            </a:pPr>
            <a:r>
              <a:rPr lang="ru-RU" sz="2400" dirty="0">
                <a:latin typeface="Calibri" panose="020F0502020204030204" pitchFamily="34" charset="0"/>
                <a:cs typeface="Calibri" panose="020F0502020204030204" pitchFamily="34" charset="0"/>
              </a:rPr>
              <a:t>4)описание содержания </a:t>
            </a:r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Витрины данных </a:t>
            </a:r>
            <a:r>
              <a:rPr lang="ru-RU" sz="2400" dirty="0">
                <a:latin typeface="Calibri" panose="020F0502020204030204" pitchFamily="34" charset="0"/>
                <a:cs typeface="Calibri" panose="020F0502020204030204" pitchFamily="34" charset="0"/>
              </a:rPr>
              <a:t>для информационного взаимодействия с КГД МФ РК.</a:t>
            </a:r>
          </a:p>
          <a:p>
            <a:pPr marL="0" indent="0" algn="just">
              <a:buNone/>
            </a:pPr>
            <a:endParaRPr lang="ru-RU" sz="23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7C2A44-EF1C-40C3-82E6-41817CBF2DFD}" type="slidenum">
              <a:rPr lang="ru-RU" sz="1800" smtClean="0">
                <a:latin typeface="Calibri" panose="020F0502020204030204" pitchFamily="34" charset="0"/>
                <a:cs typeface="Calibri" panose="020F0502020204030204" pitchFamily="34" charset="0"/>
              </a:rPr>
              <a:t>6</a:t>
            </a:fld>
            <a:endParaRPr lang="ru-RU" sz="18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3391722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83F6AE2C-CFBE-4ACB-AF12-2216FF49931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404664"/>
            <a:ext cx="8363272" cy="5688632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endParaRPr lang="ru-RU" sz="24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 algn="just">
              <a:buNone/>
            </a:pPr>
            <a:r>
              <a:rPr lang="ru-RU" sz="2400" dirty="0">
                <a:latin typeface="Calibri" panose="020F0502020204030204" pitchFamily="34" charset="0"/>
                <a:cs typeface="Calibri" panose="020F0502020204030204" pitchFamily="34" charset="0"/>
              </a:rPr>
              <a:t>Благодаря поэтапной реализации Пилотного проекта по ГМ, конструктивному сотрудничеству КГД и налогоплательщиков (участников Пилотного проекта) – </a:t>
            </a:r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разработаны подходы к автоматизации некоторых налогов в рамках расширенного информационного взаимодействия</a:t>
            </a:r>
            <a:r>
              <a:rPr lang="ru-RU" sz="2400" dirty="0"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</a:p>
          <a:p>
            <a:pPr marL="0" indent="0" algn="just">
              <a:buNone/>
            </a:pPr>
            <a:endParaRPr lang="ru-RU" sz="24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 algn="just">
              <a:buNone/>
            </a:pPr>
            <a:r>
              <a:rPr lang="ru-RU" sz="2400" dirty="0">
                <a:latin typeface="Calibri" panose="020F0502020204030204" pitchFamily="34" charset="0"/>
                <a:cs typeface="Calibri" panose="020F0502020204030204" pitchFamily="34" charset="0"/>
              </a:rPr>
              <a:t>При этом, </a:t>
            </a:r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продолжается совместная работа по обсуждению проектов НПА по ГМ</a:t>
            </a:r>
            <a:r>
              <a:rPr lang="ru-RU" sz="2400" dirty="0">
                <a:latin typeface="Calibri" panose="020F0502020204030204" pitchFamily="34" charset="0"/>
                <a:cs typeface="Calibri" panose="020F0502020204030204" pitchFamily="34" charset="0"/>
              </a:rPr>
              <a:t>, в которых будут установлены конкретные требования к участникам ГМ по автоматизации налогов и СВК, расширенному информационному взаимодействию с КГД.</a:t>
            </a:r>
          </a:p>
          <a:p>
            <a:pPr marL="0" indent="0" algn="just">
              <a:lnSpc>
                <a:spcPct val="150000"/>
              </a:lnSpc>
              <a:buNone/>
            </a:pPr>
            <a:endParaRPr lang="ru-RU" sz="26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150000"/>
              </a:lnSpc>
            </a:pPr>
            <a:endParaRPr lang="ru-RU" sz="26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D7E69854-497B-43FA-A3FC-CEE47264AF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7C2A44-EF1C-40C3-82E6-41817CBF2DFD}" type="slidenum">
              <a:rPr lang="ru-RU" sz="1800" smtClean="0">
                <a:latin typeface="Calibri" panose="020F0502020204030204" pitchFamily="34" charset="0"/>
                <a:cs typeface="Calibri" panose="020F0502020204030204" pitchFamily="34" charset="0"/>
              </a:rPr>
              <a:t>7</a:t>
            </a:fld>
            <a:endParaRPr lang="ru-RU" sz="18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9734001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DE7C1730-ABD3-4A1C-A346-655BA72E2CE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260648"/>
            <a:ext cx="8363272" cy="6048672"/>
          </a:xfrm>
        </p:spPr>
        <p:txBody>
          <a:bodyPr>
            <a:normAutofit fontScale="55000" lnSpcReduction="20000"/>
          </a:bodyPr>
          <a:lstStyle/>
          <a:p>
            <a:pPr marL="0" indent="0" algn="just">
              <a:buNone/>
            </a:pPr>
            <a:r>
              <a:rPr lang="ru-RU" sz="4200" b="1" dirty="0">
                <a:latin typeface="Calibri" panose="020F0502020204030204" pitchFamily="34" charset="0"/>
                <a:cs typeface="Calibri" panose="020F0502020204030204" pitchFamily="34" charset="0"/>
              </a:rPr>
              <a:t>Предлагаем в проекте нового Налогового Кодекса четко описать вопросы: </a:t>
            </a:r>
            <a:r>
              <a:rPr lang="ru-RU" sz="4200" dirty="0">
                <a:latin typeface="Calibri" panose="020F0502020204030204" pitchFamily="34" charset="0"/>
                <a:cs typeface="Calibri" panose="020F0502020204030204" pitchFamily="34" charset="0"/>
              </a:rPr>
              <a:t>вступления налогоплательщиков в ГМ; минимальные требования к автоматизации налогов и СВК; механизм информационного взаимодействия с КГД,</a:t>
            </a:r>
          </a:p>
          <a:p>
            <a:pPr marL="0" indent="0" algn="just">
              <a:buNone/>
            </a:pPr>
            <a:r>
              <a:rPr lang="ru-RU" sz="4200" dirty="0">
                <a:latin typeface="Calibri" panose="020F0502020204030204" pitchFamily="34" charset="0"/>
                <a:cs typeface="Calibri" panose="020F0502020204030204" pitchFamily="34" charset="0"/>
              </a:rPr>
              <a:t>в том числе: </a:t>
            </a:r>
          </a:p>
          <a:p>
            <a:pPr marL="447675" lvl="1" indent="-268288" algn="just">
              <a:lnSpc>
                <a:spcPct val="120000"/>
              </a:lnSpc>
              <a:spcBef>
                <a:spcPts val="0"/>
              </a:spcBef>
              <a:buAutoNum type="arabicParenR"/>
            </a:pPr>
            <a:r>
              <a:rPr lang="ru-RU" sz="4200" dirty="0">
                <a:latin typeface="Calibri" panose="020F0502020204030204" pitchFamily="34" charset="0"/>
                <a:cs typeface="Calibri" panose="020F0502020204030204" pitchFamily="34" charset="0"/>
              </a:rPr>
              <a:t>требования по организации учета первичных документов и обеспечения связей их с регистрами бухгалтерского учета, регистрами налогового учета, формами налоговой отчётности;</a:t>
            </a:r>
          </a:p>
          <a:p>
            <a:pPr marL="536575" lvl="1" indent="-357188" algn="just">
              <a:lnSpc>
                <a:spcPct val="120000"/>
              </a:lnSpc>
              <a:spcBef>
                <a:spcPts val="0"/>
              </a:spcBef>
              <a:buAutoNum type="arabicParenR"/>
            </a:pPr>
            <a:r>
              <a:rPr lang="ru-RU" sz="4200" dirty="0">
                <a:latin typeface="Calibri" panose="020F0502020204030204" pitchFamily="34" charset="0"/>
                <a:cs typeface="Calibri" panose="020F0502020204030204" pitchFamily="34" charset="0"/>
              </a:rPr>
              <a:t>требования к </a:t>
            </a:r>
            <a:r>
              <a:rPr lang="ru-RU" sz="4200">
                <a:latin typeface="Calibri" panose="020F0502020204030204" pitchFamily="34" charset="0"/>
                <a:cs typeface="Calibri" panose="020F0502020204030204" pitchFamily="34" charset="0"/>
              </a:rPr>
              <a:t>Витрине ГМ;</a:t>
            </a:r>
            <a:endParaRPr lang="ru-RU" sz="42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536575" lvl="1" indent="-357188" algn="just">
              <a:lnSpc>
                <a:spcPct val="120000"/>
              </a:lnSpc>
              <a:spcBef>
                <a:spcPts val="0"/>
              </a:spcBef>
              <a:buAutoNum type="arabicParenR"/>
            </a:pPr>
            <a:r>
              <a:rPr lang="ru-RU" sz="4200" dirty="0">
                <a:latin typeface="Calibri" panose="020F0502020204030204" pitchFamily="34" charset="0"/>
                <a:cs typeface="Calibri" panose="020F0502020204030204" pitchFamily="34" charset="0"/>
              </a:rPr>
              <a:t>основные положения Соглашения о горизонтальном мониторинге;</a:t>
            </a:r>
          </a:p>
          <a:p>
            <a:pPr marL="536575" lvl="1" indent="-357188" algn="just">
              <a:lnSpc>
                <a:spcPct val="120000"/>
              </a:lnSpc>
              <a:spcBef>
                <a:spcPts val="0"/>
              </a:spcBef>
              <a:buAutoNum type="arabicParenR"/>
            </a:pPr>
            <a:r>
              <a:rPr lang="ru-RU" sz="4200" dirty="0">
                <a:latin typeface="Calibri" panose="020F0502020204030204" pitchFamily="34" charset="0"/>
                <a:cs typeface="Calibri" panose="020F0502020204030204" pitchFamily="34" charset="0"/>
              </a:rPr>
              <a:t>нормативно-правовые акты уполномоченного органа;</a:t>
            </a:r>
          </a:p>
          <a:p>
            <a:pPr marL="536575" lvl="1" indent="-357188" algn="just">
              <a:lnSpc>
                <a:spcPct val="120000"/>
              </a:lnSpc>
              <a:spcBef>
                <a:spcPts val="0"/>
              </a:spcBef>
              <a:buAutoNum type="arabicParenR"/>
            </a:pPr>
            <a:r>
              <a:rPr lang="ru-RU" sz="4200" dirty="0">
                <a:latin typeface="Calibri" panose="020F0502020204030204" pitchFamily="34" charset="0"/>
                <a:cs typeface="Calibri" panose="020F0502020204030204" pitchFamily="34" charset="0"/>
              </a:rPr>
              <a:t>право на получение предварительного разъяснения по планируемым сделкам, имеющим статус официальных документов.</a:t>
            </a:r>
          </a:p>
          <a:p>
            <a:pPr marL="0" indent="0" algn="just">
              <a:buNone/>
            </a:pPr>
            <a:endParaRPr lang="ru-RU" sz="24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5F8E7D13-E489-46CD-8D3C-EDBADCE996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7C2A44-EF1C-40C3-82E6-41817CBF2DFD}" type="slidenum">
              <a:rPr lang="ru-RU" sz="1800" smtClean="0">
                <a:latin typeface="Calibri" panose="020F0502020204030204" pitchFamily="34" charset="0"/>
                <a:cs typeface="Calibri" panose="020F0502020204030204" pitchFamily="34" charset="0"/>
              </a:rPr>
              <a:t>8</a:t>
            </a:fld>
            <a:endParaRPr lang="ru-RU" sz="18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0937420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620688"/>
            <a:ext cx="8229600" cy="5328592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endParaRPr lang="ru-RU" sz="24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 algn="just">
              <a:buNone/>
            </a:pPr>
            <a:r>
              <a:rPr lang="ru-RU" sz="2400" dirty="0">
                <a:latin typeface="Calibri" panose="020F0502020204030204" pitchFamily="34" charset="0"/>
                <a:cs typeface="Calibri" panose="020F0502020204030204" pitchFamily="34" charset="0"/>
              </a:rPr>
              <a:t>В настоящее время в Пилотном проекте по </a:t>
            </a:r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ГМ могут участвовать компании только крупного бизнеса.</a:t>
            </a:r>
          </a:p>
          <a:p>
            <a:pPr marL="0" indent="0" algn="just">
              <a:buNone/>
            </a:pPr>
            <a:r>
              <a:rPr lang="ru-RU" sz="2400" dirty="0">
                <a:latin typeface="Calibri" panose="020F0502020204030204" pitchFamily="34" charset="0"/>
                <a:cs typeface="Calibri" panose="020F0502020204030204" pitchFamily="34" charset="0"/>
              </a:rPr>
              <a:t>Однако, многие предприятия </a:t>
            </a:r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среднего бизнеса </a:t>
            </a:r>
            <a:r>
              <a:rPr lang="ru-RU" sz="2400" dirty="0">
                <a:latin typeface="Calibri" panose="020F0502020204030204" pitchFamily="34" charset="0"/>
                <a:cs typeface="Calibri" panose="020F0502020204030204" pitchFamily="34" charset="0"/>
              </a:rPr>
              <a:t>проявляют желание участвовать в Пилоте по ГМ с учетом функциональных особенностей среднего бизнеса.</a:t>
            </a:r>
          </a:p>
          <a:p>
            <a:pPr marL="0" indent="0" algn="just">
              <a:buNone/>
            </a:pPr>
            <a:endParaRPr lang="ru-RU" sz="24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 algn="just">
              <a:buNone/>
            </a:pPr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Предлагаем в проекте нового Налогового кодекса описать </a:t>
            </a:r>
            <a:r>
              <a:rPr lang="ru-RU" sz="2400" dirty="0">
                <a:latin typeface="Calibri" panose="020F0502020204030204" pitchFamily="34" charset="0"/>
                <a:cs typeface="Calibri" panose="020F0502020204030204" pitchFamily="34" charset="0"/>
              </a:rPr>
              <a:t>новый механизм налогового контроля: </a:t>
            </a:r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Горизонтальный мониторинг для среднего бизнеса.</a:t>
            </a:r>
          </a:p>
          <a:p>
            <a:endParaRPr lang="ru-RU" sz="24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7C2A44-EF1C-40C3-82E6-41817CBF2DFD}" type="slidenum">
              <a:rPr lang="ru-RU" sz="1800" smtClean="0">
                <a:latin typeface="Calibri" panose="020F0502020204030204" pitchFamily="34" charset="0"/>
                <a:cs typeface="Calibri" panose="020F0502020204030204" pitchFamily="34" charset="0"/>
              </a:rPr>
              <a:t>9</a:t>
            </a:fld>
            <a:endParaRPr lang="ru-RU" sz="18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78863367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6323</TotalTime>
  <Words>699</Words>
  <Application>Microsoft Office PowerPoint</Application>
  <PresentationFormat>Экран (4:3)</PresentationFormat>
  <Paragraphs>57</Paragraphs>
  <Slides>9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4" baseType="lpstr">
      <vt:lpstr>Arial</vt:lpstr>
      <vt:lpstr>Calibri</vt:lpstr>
      <vt:lpstr>Symbol</vt:lpstr>
      <vt:lpstr>Times New Roman</vt:lpstr>
      <vt:lpstr>Тема Office</vt:lpstr>
      <vt:lpstr>Международный опыт применения Горизонтального мониторинга</vt:lpstr>
      <vt:lpstr>Нормативно-правовая основа для применения ГМ в Республике Казахстан</vt:lpstr>
      <vt:lpstr>Презентация PowerPoint</vt:lpstr>
      <vt:lpstr>Презентация PowerPoint</vt:lpstr>
      <vt:lpstr>Горизонтальный мониторинг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Проект «Горизонт»</dc:title>
  <dc:creator>user</dc:creator>
  <cp:lastModifiedBy>User</cp:lastModifiedBy>
  <cp:revision>535</cp:revision>
  <cp:lastPrinted>2023-01-29T09:48:22Z</cp:lastPrinted>
  <dcterms:created xsi:type="dcterms:W3CDTF">2018-03-19T02:10:19Z</dcterms:created>
  <dcterms:modified xsi:type="dcterms:W3CDTF">2023-08-08T03:38:07Z</dcterms:modified>
</cp:coreProperties>
</file>